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7" r:id="rId1"/>
  </p:sldMasterIdLst>
  <p:notesMasterIdLst>
    <p:notesMasterId r:id="rId13"/>
  </p:notesMasterIdLst>
  <p:handoutMasterIdLst>
    <p:handoutMasterId r:id="rId14"/>
  </p:handoutMasterIdLst>
  <p:sldIdLst>
    <p:sldId id="367" r:id="rId2"/>
    <p:sldId id="351" r:id="rId3"/>
    <p:sldId id="368" r:id="rId4"/>
    <p:sldId id="377" r:id="rId5"/>
    <p:sldId id="371" r:id="rId6"/>
    <p:sldId id="374" r:id="rId7"/>
    <p:sldId id="375" r:id="rId8"/>
    <p:sldId id="376" r:id="rId9"/>
    <p:sldId id="379" r:id="rId10"/>
    <p:sldId id="380" r:id="rId11"/>
    <p:sldId id="369" r:id="rId12"/>
  </p:sldIdLst>
  <p:sldSz cx="9144000" cy="6858000" type="screen4x3"/>
  <p:notesSz cx="6669088" cy="9753600"/>
  <p:defaultTextStyle>
    <a:defPPr>
      <a:defRPr lang="en-US"/>
    </a:defPPr>
    <a:lvl1pPr algn="l" defTabSz="45709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090" algn="l" defTabSz="45709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180" algn="l" defTabSz="45709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270" algn="l" defTabSz="45709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361" algn="l" defTabSz="45709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5451" algn="l" defTabSz="45709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2542" algn="l" defTabSz="45709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199632" algn="l" defTabSz="45709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6722" algn="l" defTabSz="45709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1B479"/>
    <a:srgbClr val="F30092"/>
    <a:srgbClr val="FC00E0"/>
    <a:srgbClr val="0E428B"/>
    <a:srgbClr val="CF0202"/>
    <a:srgbClr val="315AA4"/>
    <a:srgbClr val="00B4FF"/>
    <a:srgbClr val="0097FF"/>
    <a:srgbClr val="6BBA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28" autoAdjust="0"/>
    <p:restoredTop sz="94407" autoAdjust="0"/>
  </p:normalViewPr>
  <p:slideViewPr>
    <p:cSldViewPr snapToGrid="0" snapToObjects="1">
      <p:cViewPr varScale="1">
        <p:scale>
          <a:sx n="110" d="100"/>
          <a:sy n="110" d="100"/>
        </p:scale>
        <p:origin x="1458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8" d="100"/>
        <a:sy n="9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876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876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272D962-4E27-2747-A093-BEA5F5A21665}" type="datetimeFigureOut">
              <a:rPr lang="en-US"/>
              <a:pPr>
                <a:defRPr/>
              </a:pPr>
              <a:t>12/21/2016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264227"/>
            <a:ext cx="2889938" cy="4876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264227"/>
            <a:ext cx="2889938" cy="4876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EB363A7-D45E-374A-AE76-BAAB7B1EEC2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891591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876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876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98A2D21-5057-7048-906F-D91E8A4EC1C8}" type="datetimeFigureOut">
              <a:rPr lang="en-US"/>
              <a:pPr>
                <a:defRPr/>
              </a:pPr>
              <a:t>12/21/2016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31838"/>
            <a:ext cx="4875212" cy="3657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632960"/>
            <a:ext cx="5335270" cy="438912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64227"/>
            <a:ext cx="2889938" cy="4876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264227"/>
            <a:ext cx="2889938" cy="4876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4D40409-D828-4A41-99CB-B1862DC7C39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45517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09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090" algn="l" defTabSz="45709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180" algn="l" defTabSz="45709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270" algn="l" defTabSz="45709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361" algn="l" defTabSz="45709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5451" algn="l" defTabSz="4570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542" algn="l" defTabSz="4570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632" algn="l" defTabSz="4570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722" algn="l" defTabSz="4570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solidFill>
                  <a:schemeClr val="bg2">
                    <a:lumMod val="50000"/>
                  </a:schemeClr>
                </a:solidFill>
                <a:latin typeface="FoundrySterling-Book"/>
                <a:cs typeface="FoundrySterling-Book"/>
              </a:defRPr>
            </a:lvl1pPr>
            <a:lvl2pPr>
              <a:defRPr sz="2400">
                <a:solidFill>
                  <a:schemeClr val="bg2">
                    <a:lumMod val="50000"/>
                  </a:schemeClr>
                </a:solidFill>
                <a:latin typeface="FoundrySterling-Book"/>
                <a:cs typeface="FoundrySterling-Book"/>
              </a:defRPr>
            </a:lvl2pPr>
            <a:lvl3pPr>
              <a:defRPr sz="2400">
                <a:solidFill>
                  <a:schemeClr val="bg2">
                    <a:lumMod val="50000"/>
                  </a:schemeClr>
                </a:solidFill>
                <a:latin typeface="FoundrySterling-Book"/>
                <a:cs typeface="FoundrySterling-Book"/>
              </a:defRPr>
            </a:lvl3pPr>
            <a:lvl4pPr>
              <a:buClr>
                <a:schemeClr val="bg1"/>
              </a:buClr>
              <a:defRPr sz="2400">
                <a:solidFill>
                  <a:schemeClr val="bg2">
                    <a:lumMod val="50000"/>
                  </a:schemeClr>
                </a:solidFill>
                <a:latin typeface="FoundrySterling-Book"/>
                <a:cs typeface="FoundrySterling-Book"/>
              </a:defRPr>
            </a:lvl4pPr>
            <a:lvl5pPr>
              <a:buClr>
                <a:schemeClr val="bg1"/>
              </a:buClr>
              <a:defRPr sz="2400">
                <a:solidFill>
                  <a:schemeClr val="bg2">
                    <a:lumMod val="50000"/>
                  </a:schemeClr>
                </a:solidFill>
                <a:latin typeface="FoundrySterling-Book"/>
                <a:cs typeface="FoundrySterling-Book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5223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7963" y="228600"/>
            <a:ext cx="196215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1513" y="228600"/>
            <a:ext cx="573405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633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8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7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6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4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2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9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wrap="square" lIns="91374" tIns="45690" rIns="91374" bIns="45690" numCol="1" anchor="t" anchorCtr="0" compatLnSpc="1">
            <a:prstTxWarp prst="textNoShape">
              <a:avLst/>
            </a:prstTxWarp>
          </a:bodyPr>
          <a:lstStyle>
            <a:lvl1pPr eaLnBrk="0" hangingPunct="0">
              <a:defRPr/>
            </a:lvl1pPr>
          </a:lstStyle>
          <a:p>
            <a:pPr defTabSz="914180">
              <a:defRPr/>
            </a:pPr>
            <a:endParaRPr lang="en-US" sz="1400">
              <a:solidFill>
                <a:srgbClr val="000000"/>
              </a:solidFill>
              <a:latin typeface="Helvetica 55 Roman" charset="0"/>
              <a:ea typeface="MS PGothic" charset="0"/>
              <a:cs typeface="MS PGothic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lIns="91374" tIns="45690" rIns="91374" bIns="45690"/>
          <a:lstStyle>
            <a:lvl1pPr eaLnBrk="0" hangingPunct="0">
              <a:defRPr>
                <a:latin typeface="Helvetica 55 Roman" pitchFamily="34" charset="0"/>
                <a:ea typeface="+mn-ea"/>
                <a:cs typeface="+mn-cs"/>
              </a:defRPr>
            </a:lvl1pPr>
          </a:lstStyle>
          <a:p>
            <a:pPr defTabSz="914180">
              <a:defRPr/>
            </a:pPr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761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870" indent="0">
              <a:buNone/>
              <a:defRPr sz="1800"/>
            </a:lvl2pPr>
            <a:lvl3pPr marL="913740" indent="0">
              <a:buNone/>
              <a:defRPr sz="1600"/>
            </a:lvl3pPr>
            <a:lvl4pPr marL="1370611" indent="0">
              <a:buNone/>
              <a:defRPr sz="1400"/>
            </a:lvl4pPr>
            <a:lvl5pPr marL="1827481" indent="0">
              <a:buNone/>
              <a:defRPr sz="1400"/>
            </a:lvl5pPr>
            <a:lvl6pPr marL="2284353" indent="0">
              <a:buNone/>
              <a:defRPr sz="1400"/>
            </a:lvl6pPr>
            <a:lvl7pPr marL="2741226" indent="0">
              <a:buNone/>
              <a:defRPr sz="1400"/>
            </a:lvl7pPr>
            <a:lvl8pPr marL="3198096" indent="0">
              <a:buNone/>
              <a:defRPr sz="1400"/>
            </a:lvl8pPr>
            <a:lvl9pPr marL="3654967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1664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1513" y="2209800"/>
            <a:ext cx="38481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2013" y="2209800"/>
            <a:ext cx="38481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9217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70" indent="0">
              <a:buNone/>
              <a:defRPr sz="2000" b="1"/>
            </a:lvl2pPr>
            <a:lvl3pPr marL="913740" indent="0">
              <a:buNone/>
              <a:defRPr sz="1800" b="1"/>
            </a:lvl3pPr>
            <a:lvl4pPr marL="1370611" indent="0">
              <a:buNone/>
              <a:defRPr sz="1600" b="1"/>
            </a:lvl4pPr>
            <a:lvl5pPr marL="1827481" indent="0">
              <a:buNone/>
              <a:defRPr sz="1600" b="1"/>
            </a:lvl5pPr>
            <a:lvl6pPr marL="2284353" indent="0">
              <a:buNone/>
              <a:defRPr sz="1600" b="1"/>
            </a:lvl6pPr>
            <a:lvl7pPr marL="2741226" indent="0">
              <a:buNone/>
              <a:defRPr sz="1600" b="1"/>
            </a:lvl7pPr>
            <a:lvl8pPr marL="3198096" indent="0">
              <a:buNone/>
              <a:defRPr sz="1600" b="1"/>
            </a:lvl8pPr>
            <a:lvl9pPr marL="365496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70" indent="0">
              <a:buNone/>
              <a:defRPr sz="2000" b="1"/>
            </a:lvl2pPr>
            <a:lvl3pPr marL="913740" indent="0">
              <a:buNone/>
              <a:defRPr sz="1800" b="1"/>
            </a:lvl3pPr>
            <a:lvl4pPr marL="1370611" indent="0">
              <a:buNone/>
              <a:defRPr sz="1600" b="1"/>
            </a:lvl4pPr>
            <a:lvl5pPr marL="1827481" indent="0">
              <a:buNone/>
              <a:defRPr sz="1600" b="1"/>
            </a:lvl5pPr>
            <a:lvl6pPr marL="2284353" indent="0">
              <a:buNone/>
              <a:defRPr sz="1600" b="1"/>
            </a:lvl6pPr>
            <a:lvl7pPr marL="2741226" indent="0">
              <a:buNone/>
              <a:defRPr sz="1600" b="1"/>
            </a:lvl7pPr>
            <a:lvl8pPr marL="3198096" indent="0">
              <a:buNone/>
              <a:defRPr sz="1600" b="1"/>
            </a:lvl8pPr>
            <a:lvl9pPr marL="365496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6987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0150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7144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870" indent="0">
              <a:buNone/>
              <a:defRPr sz="1200"/>
            </a:lvl2pPr>
            <a:lvl3pPr marL="913740" indent="0">
              <a:buNone/>
              <a:defRPr sz="1000"/>
            </a:lvl3pPr>
            <a:lvl4pPr marL="1370611" indent="0">
              <a:buNone/>
              <a:defRPr sz="900"/>
            </a:lvl4pPr>
            <a:lvl5pPr marL="1827481" indent="0">
              <a:buNone/>
              <a:defRPr sz="900"/>
            </a:lvl5pPr>
            <a:lvl6pPr marL="2284353" indent="0">
              <a:buNone/>
              <a:defRPr sz="900"/>
            </a:lvl6pPr>
            <a:lvl7pPr marL="2741226" indent="0">
              <a:buNone/>
              <a:defRPr sz="900"/>
            </a:lvl7pPr>
            <a:lvl8pPr marL="3198096" indent="0">
              <a:buNone/>
              <a:defRPr sz="900"/>
            </a:lvl8pPr>
            <a:lvl9pPr marL="365496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563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870" indent="0">
              <a:buNone/>
              <a:defRPr sz="2800"/>
            </a:lvl2pPr>
            <a:lvl3pPr marL="913740" indent="0">
              <a:buNone/>
              <a:defRPr sz="2400"/>
            </a:lvl3pPr>
            <a:lvl4pPr marL="1370611" indent="0">
              <a:buNone/>
              <a:defRPr sz="2000"/>
            </a:lvl4pPr>
            <a:lvl5pPr marL="1827481" indent="0">
              <a:buNone/>
              <a:defRPr sz="2000"/>
            </a:lvl5pPr>
            <a:lvl6pPr marL="2284353" indent="0">
              <a:buNone/>
              <a:defRPr sz="2000"/>
            </a:lvl6pPr>
            <a:lvl7pPr marL="2741226" indent="0">
              <a:buNone/>
              <a:defRPr sz="2000"/>
            </a:lvl7pPr>
            <a:lvl8pPr marL="3198096" indent="0">
              <a:buNone/>
              <a:defRPr sz="2000"/>
            </a:lvl8pPr>
            <a:lvl9pPr marL="3654967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870" indent="0">
              <a:buNone/>
              <a:defRPr sz="1200"/>
            </a:lvl2pPr>
            <a:lvl3pPr marL="913740" indent="0">
              <a:buNone/>
              <a:defRPr sz="1000"/>
            </a:lvl3pPr>
            <a:lvl4pPr marL="1370611" indent="0">
              <a:buNone/>
              <a:defRPr sz="900"/>
            </a:lvl4pPr>
            <a:lvl5pPr marL="1827481" indent="0">
              <a:buNone/>
              <a:defRPr sz="900"/>
            </a:lvl5pPr>
            <a:lvl6pPr marL="2284353" indent="0">
              <a:buNone/>
              <a:defRPr sz="900"/>
            </a:lvl6pPr>
            <a:lvl7pPr marL="2741226" indent="0">
              <a:buNone/>
              <a:defRPr sz="900"/>
            </a:lvl7pPr>
            <a:lvl8pPr marL="3198096" indent="0">
              <a:buNone/>
              <a:defRPr sz="900"/>
            </a:lvl8pPr>
            <a:lvl9pPr marL="365496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2716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4787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1" y="228600"/>
            <a:ext cx="780891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374" tIns="45690" rIns="91374" bIns="4569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1513" y="2209800"/>
            <a:ext cx="7848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374" tIns="45690" rIns="91374" bIns="456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1028" name="Line 95"/>
          <p:cNvSpPr>
            <a:spLocks noChangeShapeType="1"/>
          </p:cNvSpPr>
          <p:nvPr userDrawn="1"/>
        </p:nvSpPr>
        <p:spPr bwMode="auto">
          <a:xfrm flipH="1">
            <a:off x="0" y="1052513"/>
            <a:ext cx="91440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374" tIns="45690" rIns="91374" bIns="45690" anchor="ctr"/>
          <a:lstStyle/>
          <a:p>
            <a:pPr defTabSz="914180"/>
            <a:endParaRPr lang="en-GB" sz="1400">
              <a:solidFill>
                <a:srgbClr val="000000"/>
              </a:solidFill>
              <a:latin typeface="Helvetica 55 Roman" charset="0"/>
              <a:ea typeface="MS PGothic" charset="0"/>
              <a:cs typeface="MS PGothic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650343" y="6334127"/>
            <a:ext cx="2133600" cy="3651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B7F384-ABA5-D846-9DAD-7FF786B6B85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5195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+mj-lt"/>
          <a:ea typeface="MS PGothic" pitchFamily="34" charset="-128"/>
          <a:cs typeface="MS PGothic" charset="0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Helvetica 55 Roman" pitchFamily="34" charset="0"/>
          <a:ea typeface="MS PGothic" pitchFamily="34" charset="-128"/>
          <a:cs typeface="MS PGothic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Helvetica 55 Roman" pitchFamily="34" charset="0"/>
          <a:ea typeface="MS PGothic" pitchFamily="34" charset="-128"/>
          <a:cs typeface="MS PGothic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Helvetica 55 Roman" pitchFamily="34" charset="0"/>
          <a:ea typeface="MS PGothic" pitchFamily="34" charset="-128"/>
          <a:cs typeface="MS PGothic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Helvetica 55 Roman" pitchFamily="34" charset="0"/>
          <a:ea typeface="MS PGothic" pitchFamily="34" charset="-128"/>
          <a:cs typeface="MS PGothic" charset="0"/>
        </a:defRPr>
      </a:lvl5pPr>
      <a:lvl6pPr marL="45687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Helvetica 55 Roman" pitchFamily="34" charset="0"/>
        </a:defRPr>
      </a:lvl6pPr>
      <a:lvl7pPr marL="91374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Helvetica 55 Roman" pitchFamily="34" charset="0"/>
        </a:defRPr>
      </a:lvl7pPr>
      <a:lvl8pPr marL="1370611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Helvetica 55 Roman" pitchFamily="34" charset="0"/>
        </a:defRPr>
      </a:lvl8pPr>
      <a:lvl9pPr marL="1827481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Helvetica 55 Roman" pitchFamily="34" charset="0"/>
        </a:defRPr>
      </a:lvl9pPr>
    </p:titleStyle>
    <p:bodyStyle>
      <a:lvl1pPr marL="341149" indent="-341149" algn="l" rtl="0" eaLnBrk="0" fontAlgn="base" hangingPunct="0">
        <a:spcBef>
          <a:spcPct val="50000"/>
        </a:spcBef>
        <a:spcAft>
          <a:spcPct val="0"/>
        </a:spcAft>
        <a:buClr>
          <a:schemeClr val="bg1"/>
        </a:buClr>
        <a:buChar char="•"/>
        <a:defRPr sz="2200">
          <a:solidFill>
            <a:schemeClr val="bg2"/>
          </a:solidFill>
          <a:latin typeface="+mn-lt"/>
          <a:ea typeface="MS PGothic" pitchFamily="34" charset="-128"/>
          <a:cs typeface="MS PGothic" charset="0"/>
        </a:defRPr>
      </a:lvl1pPr>
      <a:lvl2pPr marL="741007" indent="-207863" algn="l" rtl="0" eaLnBrk="0" fontAlgn="base" hangingPunct="0">
        <a:spcBef>
          <a:spcPct val="50000"/>
        </a:spcBef>
        <a:spcAft>
          <a:spcPct val="0"/>
        </a:spcAft>
        <a:buClr>
          <a:schemeClr val="bg1"/>
        </a:buClr>
        <a:buChar char="–"/>
        <a:defRPr sz="2000">
          <a:solidFill>
            <a:schemeClr val="bg2"/>
          </a:solidFill>
          <a:latin typeface="+mn-lt"/>
          <a:ea typeface="MS PGothic" pitchFamily="34" charset="-128"/>
          <a:cs typeface="MS PGothic" charset="0"/>
        </a:defRPr>
      </a:lvl2pPr>
      <a:lvl3pPr marL="1274151" indent="-226903" algn="l" rtl="0" eaLnBrk="0" fontAlgn="base" hangingPunct="0">
        <a:spcBef>
          <a:spcPct val="50000"/>
        </a:spcBef>
        <a:spcAft>
          <a:spcPct val="0"/>
        </a:spcAft>
        <a:buClr>
          <a:schemeClr val="bg1"/>
        </a:buClr>
        <a:buChar char="–"/>
        <a:defRPr sz="2000">
          <a:solidFill>
            <a:schemeClr val="bg2"/>
          </a:solidFill>
          <a:latin typeface="+mn-lt"/>
          <a:ea typeface="MS PGothic" pitchFamily="34" charset="-128"/>
          <a:cs typeface="MS PGothic" charset="0"/>
        </a:defRPr>
      </a:lvl3pPr>
      <a:lvl4pPr marL="1693051" indent="-226903" algn="l" rtl="0" eaLnBrk="0" fontAlgn="base" hangingPunct="0">
        <a:spcBef>
          <a:spcPct val="50000"/>
        </a:spcBef>
        <a:spcAft>
          <a:spcPct val="0"/>
        </a:spcAft>
        <a:buClr>
          <a:srgbClr val="00FF00"/>
        </a:buClr>
        <a:buChar char="•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111949" indent="-226903" algn="l" rtl="0" eaLnBrk="0" fontAlgn="base" hangingPunct="0">
        <a:spcBef>
          <a:spcPct val="50000"/>
        </a:spcBef>
        <a:spcAft>
          <a:spcPct val="0"/>
        </a:spcAft>
        <a:buClr>
          <a:srgbClr val="00FF00"/>
        </a:buClr>
        <a:buChar char="•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69899" indent="-228435" algn="l" rtl="0" eaLnBrk="0" fontAlgn="base" hangingPunct="0">
        <a:spcBef>
          <a:spcPct val="50000"/>
        </a:spcBef>
        <a:spcAft>
          <a:spcPct val="0"/>
        </a:spcAft>
        <a:buClr>
          <a:srgbClr val="00FF00"/>
        </a:buClr>
        <a:buChar char="•"/>
        <a:defRPr sz="2000">
          <a:solidFill>
            <a:schemeClr val="tx1"/>
          </a:solidFill>
          <a:latin typeface="+mn-lt"/>
        </a:defRPr>
      </a:lvl6pPr>
      <a:lvl7pPr marL="3026771" indent="-228435" algn="l" rtl="0" eaLnBrk="0" fontAlgn="base" hangingPunct="0">
        <a:spcBef>
          <a:spcPct val="50000"/>
        </a:spcBef>
        <a:spcAft>
          <a:spcPct val="0"/>
        </a:spcAft>
        <a:buClr>
          <a:srgbClr val="00FF00"/>
        </a:buClr>
        <a:buChar char="•"/>
        <a:defRPr sz="2000">
          <a:solidFill>
            <a:schemeClr val="tx1"/>
          </a:solidFill>
          <a:latin typeface="+mn-lt"/>
        </a:defRPr>
      </a:lvl7pPr>
      <a:lvl8pPr marL="3483642" indent="-228435" algn="l" rtl="0" eaLnBrk="0" fontAlgn="base" hangingPunct="0">
        <a:spcBef>
          <a:spcPct val="50000"/>
        </a:spcBef>
        <a:spcAft>
          <a:spcPct val="0"/>
        </a:spcAft>
        <a:buClr>
          <a:srgbClr val="00FF00"/>
        </a:buClr>
        <a:buChar char="•"/>
        <a:defRPr sz="2000">
          <a:solidFill>
            <a:schemeClr val="tx1"/>
          </a:solidFill>
          <a:latin typeface="+mn-lt"/>
        </a:defRPr>
      </a:lvl8pPr>
      <a:lvl9pPr marL="3940512" indent="-228435" algn="l" rtl="0" eaLnBrk="0" fontAlgn="base" hangingPunct="0">
        <a:spcBef>
          <a:spcPct val="50000"/>
        </a:spcBef>
        <a:spcAft>
          <a:spcPct val="0"/>
        </a:spcAft>
        <a:buClr>
          <a:srgbClr val="00FF00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37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70" algn="l" defTabSz="9137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40" algn="l" defTabSz="9137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11" algn="l" defTabSz="9137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481" algn="l" defTabSz="9137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353" algn="l" defTabSz="9137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226" algn="l" defTabSz="9137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096" algn="l" defTabSz="9137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967" algn="l" defTabSz="9137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http://porthole.rnli2.org.uk/The%20Hold/Fundraising%20and%20Communications/Fundraising%20Communications%20Services/RNLI%20document%20templates/Recommended%20RNLI%20PowerPoint%20photos/PPT%20Cover_small_50p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5" y="-136525"/>
            <a:ext cx="9330457" cy="699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7882" y="2442955"/>
            <a:ext cx="578555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solidFill>
                  <a:srgbClr val="FF6600"/>
                </a:solidFill>
              </a:rPr>
              <a:t>RNLI Annual Report and Accounts</a:t>
            </a:r>
          </a:p>
          <a:p>
            <a:endParaRPr lang="en-GB" sz="3200" dirty="0" smtClean="0">
              <a:solidFill>
                <a:srgbClr val="FF6600"/>
              </a:solidFill>
            </a:endParaRPr>
          </a:p>
          <a:p>
            <a:r>
              <a:rPr lang="en-US" altLang="en-US" sz="2400" dirty="0">
                <a:solidFill>
                  <a:schemeClr val="tx2"/>
                </a:solidFill>
              </a:rPr>
              <a:t>Darren </a:t>
            </a:r>
            <a:r>
              <a:rPr lang="en-US" altLang="en-US" sz="2400" dirty="0" smtClean="0">
                <a:solidFill>
                  <a:schemeClr val="tx2"/>
                </a:solidFill>
              </a:rPr>
              <a:t>Spivey - Head </a:t>
            </a:r>
            <a:r>
              <a:rPr lang="en-US" altLang="en-US" sz="2400" dirty="0">
                <a:solidFill>
                  <a:schemeClr val="tx2"/>
                </a:solidFill>
              </a:rPr>
              <a:t>of Corporate Finance</a:t>
            </a:r>
          </a:p>
          <a:p>
            <a:pPr eaLnBrk="1" hangingPunct="1"/>
            <a:r>
              <a:rPr lang="en-US" altLang="en-US" sz="2400" dirty="0" smtClean="0">
                <a:solidFill>
                  <a:schemeClr val="tx2"/>
                </a:solidFill>
              </a:rPr>
              <a:t>Mel Hide - Head </a:t>
            </a:r>
            <a:r>
              <a:rPr lang="en-US" altLang="en-US" sz="2400" dirty="0">
                <a:solidFill>
                  <a:schemeClr val="tx2"/>
                </a:solidFill>
              </a:rPr>
              <a:t>of Corporate Affairs</a:t>
            </a:r>
          </a:p>
          <a:p>
            <a:endParaRPr lang="en-GB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85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ater ima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04930" y="1836235"/>
            <a:ext cx="4409873" cy="3693405"/>
          </a:xfrm>
        </p:spPr>
        <p:txBody>
          <a:bodyPr/>
          <a:lstStyle/>
          <a:p>
            <a:pPr marL="373063" indent="-373063" defTabSz="752475">
              <a:spcBef>
                <a:spcPts val="600"/>
              </a:spcBef>
              <a:spcAft>
                <a:spcPts val="600"/>
              </a:spcAft>
              <a:buClrTx/>
              <a:buFontTx/>
              <a:buChar char="•"/>
              <a:defRPr/>
            </a:pPr>
            <a:endParaRPr lang="en-GB" sz="2200" dirty="0" smtClean="0">
              <a:solidFill>
                <a:srgbClr val="FFFFFF"/>
              </a:solidFill>
              <a:latin typeface="+mj-lt"/>
            </a:endParaRPr>
          </a:p>
          <a:p>
            <a:pPr marL="373063" indent="-373063" defTabSz="752475">
              <a:spcBef>
                <a:spcPts val="600"/>
              </a:spcBef>
              <a:spcAft>
                <a:spcPts val="600"/>
              </a:spcAft>
              <a:buClrTx/>
              <a:buFontTx/>
              <a:buChar char="•"/>
              <a:defRPr/>
            </a:pPr>
            <a:endParaRPr lang="en-GB" sz="2200" dirty="0">
              <a:solidFill>
                <a:srgbClr val="FFFFFF"/>
              </a:solidFill>
              <a:latin typeface="+mj-lt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Tx/>
            </a:pPr>
            <a:endParaRPr lang="en-GB" sz="22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89000" y="1747788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GB" altLang="en-US" sz="2000" dirty="0">
                <a:solidFill>
                  <a:schemeClr val="tx2"/>
                </a:solidFill>
              </a:rPr>
              <a:t>We will not stop trying to improve: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GB" altLang="en-US" sz="2000" dirty="0">
              <a:solidFill>
                <a:schemeClr val="tx2"/>
              </a:solidFill>
            </a:endParaRP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altLang="en-US" sz="2000" dirty="0">
                <a:solidFill>
                  <a:schemeClr val="tx2"/>
                </a:solidFill>
              </a:rPr>
              <a:t>Continue </a:t>
            </a:r>
            <a:r>
              <a:rPr lang="en-GB" altLang="en-US" sz="2000" dirty="0" smtClean="0">
                <a:solidFill>
                  <a:schemeClr val="tx2"/>
                </a:solidFill>
              </a:rPr>
              <a:t>to evolve </a:t>
            </a:r>
            <a:r>
              <a:rPr lang="en-GB" altLang="en-US" sz="2000" dirty="0">
                <a:solidFill>
                  <a:schemeClr val="tx2"/>
                </a:solidFill>
              </a:rPr>
              <a:t>impact </a:t>
            </a:r>
            <a:r>
              <a:rPr lang="en-GB" altLang="en-US" sz="2000" dirty="0" smtClean="0">
                <a:solidFill>
                  <a:schemeClr val="tx2"/>
                </a:solidFill>
              </a:rPr>
              <a:t>reporting</a:t>
            </a:r>
          </a:p>
          <a:p>
            <a:pPr eaLnBrk="1" hangingPunct="1">
              <a:lnSpc>
                <a:spcPct val="90000"/>
              </a:lnSpc>
            </a:pPr>
            <a:endParaRPr lang="en-GB" altLang="en-US" sz="2000" dirty="0">
              <a:solidFill>
                <a:schemeClr val="tx2"/>
              </a:solidFill>
            </a:endParaRP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altLang="en-US" sz="2000" dirty="0">
                <a:solidFill>
                  <a:schemeClr val="tx2"/>
                </a:solidFill>
              </a:rPr>
              <a:t>Continue work on integration and a more user friendly </a:t>
            </a:r>
            <a:r>
              <a:rPr lang="en-GB" altLang="en-US" sz="2000" dirty="0" smtClean="0">
                <a:solidFill>
                  <a:schemeClr val="tx2"/>
                </a:solidFill>
              </a:rPr>
              <a:t>document</a:t>
            </a:r>
          </a:p>
          <a:p>
            <a:pPr eaLnBrk="1" hangingPunct="1">
              <a:lnSpc>
                <a:spcPct val="90000"/>
              </a:lnSpc>
            </a:pPr>
            <a:endParaRPr lang="en-GB" altLang="en-US" sz="2000" dirty="0">
              <a:solidFill>
                <a:schemeClr val="tx2"/>
              </a:solidFill>
            </a:endParaRP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altLang="en-US" sz="2000" dirty="0" smtClean="0">
                <a:solidFill>
                  <a:schemeClr val="tx2"/>
                </a:solidFill>
              </a:rPr>
              <a:t>Enhance on-line </a:t>
            </a:r>
            <a:r>
              <a:rPr lang="en-GB" altLang="en-US" sz="2000" dirty="0">
                <a:solidFill>
                  <a:schemeClr val="tx2"/>
                </a:solidFill>
              </a:rPr>
              <a:t>functionality </a:t>
            </a:r>
            <a:endParaRPr lang="en-GB" altLang="en-US" sz="2000" dirty="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GB" altLang="en-US" sz="2000" dirty="0">
              <a:solidFill>
                <a:schemeClr val="tx2"/>
              </a:solidFill>
            </a:endParaRP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altLang="en-US" sz="2000" dirty="0" smtClean="0">
                <a:solidFill>
                  <a:schemeClr val="tx2"/>
                </a:solidFill>
              </a:rPr>
              <a:t>Listen - customer-led usage</a:t>
            </a:r>
            <a:endParaRPr lang="en-GB" altLang="en-US" sz="2000" dirty="0">
              <a:solidFill>
                <a:schemeClr val="tx2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0" y="611748"/>
            <a:ext cx="5114803" cy="525745"/>
          </a:xfrm>
          <a:prstGeom prst="rect">
            <a:avLst/>
          </a:prstGeom>
          <a:solidFill>
            <a:srgbClr val="EF82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7675">
              <a:defRPr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9pPr>
          </a:lstStyle>
          <a:p>
            <a:pPr marL="590400"/>
            <a:r>
              <a:rPr lang="en-GB" sz="2400" b="1" dirty="0" smtClean="0">
                <a:solidFill>
                  <a:srgbClr val="FFFFFF"/>
                </a:solidFill>
                <a:latin typeface="+mj-lt"/>
                <a:cs typeface="FoundrySterling-Bold"/>
              </a:rPr>
              <a:t>What next for us?</a:t>
            </a:r>
            <a:endParaRPr lang="en-US" sz="2400" b="1" dirty="0">
              <a:solidFill>
                <a:schemeClr val="bg1"/>
              </a:solidFill>
              <a:latin typeface="+mj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416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porthole.rnli2.org.uk/The%20Hold/Fundraising%20and%20Communications/Fundraising%20Communications%20Services/RNLI%20document%20templates/Recommended%20RNLI%20PowerPoint%20photos/Swanage_small_50p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4" y="-136526"/>
            <a:ext cx="9080500" cy="7103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 bwMode="auto">
          <a:xfrm>
            <a:off x="0" y="611748"/>
            <a:ext cx="5114803" cy="525745"/>
          </a:xfrm>
          <a:prstGeom prst="rect">
            <a:avLst/>
          </a:prstGeom>
          <a:solidFill>
            <a:srgbClr val="EF82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7675">
              <a:defRPr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9pPr>
          </a:lstStyle>
          <a:p>
            <a:pPr marL="590400"/>
            <a:r>
              <a:rPr lang="en-GB" sz="2400" b="1" dirty="0" smtClean="0">
                <a:solidFill>
                  <a:srgbClr val="FFFFFF"/>
                </a:solidFill>
                <a:latin typeface="+mj-lt"/>
                <a:cs typeface="FoundrySterling-Bold"/>
              </a:rPr>
              <a:t>Any Questions?</a:t>
            </a:r>
            <a:endParaRPr lang="en-US" sz="2400" b="1" dirty="0">
              <a:solidFill>
                <a:schemeClr val="bg1"/>
              </a:solidFill>
              <a:latin typeface="+mj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19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ater ima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04930" y="1836235"/>
            <a:ext cx="4409873" cy="3693405"/>
          </a:xfrm>
        </p:spPr>
        <p:txBody>
          <a:bodyPr/>
          <a:lstStyle/>
          <a:p>
            <a:pPr marL="373063" indent="-373063" defTabSz="752475">
              <a:spcBef>
                <a:spcPts val="600"/>
              </a:spcBef>
              <a:spcAft>
                <a:spcPts val="600"/>
              </a:spcAft>
              <a:buClrTx/>
              <a:buFontTx/>
              <a:buChar char="•"/>
              <a:defRPr/>
            </a:pPr>
            <a:endParaRPr lang="en-GB" sz="2200" dirty="0" smtClean="0">
              <a:solidFill>
                <a:srgbClr val="FFFFFF"/>
              </a:solidFill>
              <a:latin typeface="+mj-lt"/>
            </a:endParaRPr>
          </a:p>
          <a:p>
            <a:pPr marL="373063" indent="-373063" defTabSz="752475">
              <a:spcBef>
                <a:spcPts val="600"/>
              </a:spcBef>
              <a:spcAft>
                <a:spcPts val="600"/>
              </a:spcAft>
              <a:buClrTx/>
              <a:buFontTx/>
              <a:buChar char="•"/>
              <a:defRPr/>
            </a:pPr>
            <a:endParaRPr lang="en-GB" sz="2200" dirty="0">
              <a:solidFill>
                <a:srgbClr val="FFFFFF"/>
              </a:solidFill>
              <a:latin typeface="+mj-lt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Tx/>
            </a:pPr>
            <a:endParaRPr lang="en-GB" sz="22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89000" y="1747788"/>
            <a:ext cx="4572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GB" altLang="en-US" sz="2000" dirty="0">
                <a:solidFill>
                  <a:schemeClr val="accent3"/>
                </a:solidFill>
              </a:rPr>
              <a:t>Darren: </a:t>
            </a:r>
            <a:endParaRPr lang="en-GB" altLang="en-US" sz="2000" dirty="0" smtClean="0">
              <a:solidFill>
                <a:schemeClr val="accent3"/>
              </a:solidFill>
            </a:endParaRPr>
          </a:p>
          <a:p>
            <a:pPr eaLnBrk="1" hangingPunct="1">
              <a:defRPr/>
            </a:pPr>
            <a:r>
              <a:rPr lang="en-GB" altLang="en-US" sz="2000" dirty="0" smtClean="0">
                <a:solidFill>
                  <a:schemeClr val="accent3"/>
                </a:solidFill>
              </a:rPr>
              <a:t>20 </a:t>
            </a:r>
            <a:r>
              <a:rPr lang="en-GB" altLang="en-US" sz="2000" dirty="0">
                <a:solidFill>
                  <a:schemeClr val="accent3"/>
                </a:solidFill>
              </a:rPr>
              <a:t>years at RNLI; 8 years doing ARA</a:t>
            </a:r>
          </a:p>
          <a:p>
            <a:pPr eaLnBrk="1" hangingPunct="1">
              <a:defRPr/>
            </a:pPr>
            <a:endParaRPr lang="en-GB" altLang="en-US" sz="2000" dirty="0">
              <a:solidFill>
                <a:schemeClr val="accent3"/>
              </a:solidFill>
            </a:endParaRPr>
          </a:p>
          <a:p>
            <a:pPr eaLnBrk="1" hangingPunct="1">
              <a:defRPr/>
            </a:pPr>
            <a:r>
              <a:rPr lang="en-GB" altLang="en-US" sz="2000" dirty="0">
                <a:solidFill>
                  <a:schemeClr val="accent3"/>
                </a:solidFill>
              </a:rPr>
              <a:t>Mel</a:t>
            </a:r>
            <a:r>
              <a:rPr lang="en-GB" altLang="en-US" sz="2000" dirty="0" smtClean="0">
                <a:solidFill>
                  <a:schemeClr val="accent3"/>
                </a:solidFill>
              </a:rPr>
              <a:t>:</a:t>
            </a:r>
          </a:p>
          <a:p>
            <a:pPr eaLnBrk="1" hangingPunct="1">
              <a:defRPr/>
            </a:pPr>
            <a:r>
              <a:rPr lang="en-GB" altLang="en-US" sz="2000" dirty="0" smtClean="0">
                <a:solidFill>
                  <a:schemeClr val="accent3"/>
                </a:solidFill>
              </a:rPr>
              <a:t>20 </a:t>
            </a:r>
            <a:r>
              <a:rPr lang="en-GB" altLang="en-US" sz="2000" dirty="0">
                <a:solidFill>
                  <a:schemeClr val="accent3"/>
                </a:solidFill>
              </a:rPr>
              <a:t>years in Communications, last 3 years involved </a:t>
            </a:r>
            <a:r>
              <a:rPr lang="en-GB" altLang="en-US" sz="2000" dirty="0" smtClean="0">
                <a:solidFill>
                  <a:schemeClr val="accent3"/>
                </a:solidFill>
              </a:rPr>
              <a:t>with ARA at </a:t>
            </a:r>
            <a:r>
              <a:rPr lang="en-GB" altLang="en-US" sz="2000" dirty="0">
                <a:solidFill>
                  <a:schemeClr val="accent3"/>
                </a:solidFill>
              </a:rPr>
              <a:t>RNLI</a:t>
            </a:r>
          </a:p>
          <a:p>
            <a:pPr eaLnBrk="1" hangingPunct="1">
              <a:defRPr/>
            </a:pPr>
            <a:endParaRPr lang="en-GB" altLang="en-US" sz="2000" dirty="0">
              <a:solidFill>
                <a:schemeClr val="accent3"/>
              </a:solidFill>
            </a:endParaRPr>
          </a:p>
          <a:p>
            <a:pPr eaLnBrk="1" hangingPunct="1">
              <a:defRPr/>
            </a:pPr>
            <a:r>
              <a:rPr lang="en-GB" altLang="en-US" sz="2000" dirty="0">
                <a:solidFill>
                  <a:schemeClr val="accent3"/>
                </a:solidFill>
              </a:rPr>
              <a:t>Previous - 2 documents; technical only</a:t>
            </a:r>
          </a:p>
          <a:p>
            <a:pPr eaLnBrk="1" hangingPunct="1">
              <a:defRPr/>
            </a:pPr>
            <a:endParaRPr lang="en-GB" altLang="en-US" sz="2000" dirty="0">
              <a:solidFill>
                <a:schemeClr val="accent3"/>
              </a:solidFill>
            </a:endParaRPr>
          </a:p>
          <a:p>
            <a:pPr eaLnBrk="1" hangingPunct="1">
              <a:defRPr/>
            </a:pPr>
            <a:r>
              <a:rPr lang="en-GB" altLang="en-US" sz="2000" dirty="0">
                <a:solidFill>
                  <a:schemeClr val="accent3"/>
                </a:solidFill>
              </a:rPr>
              <a:t>Now - integrated and flowing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0" y="611748"/>
            <a:ext cx="5114803" cy="525745"/>
          </a:xfrm>
          <a:prstGeom prst="rect">
            <a:avLst/>
          </a:prstGeom>
          <a:solidFill>
            <a:srgbClr val="EF82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7675">
              <a:defRPr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9pPr>
          </a:lstStyle>
          <a:p>
            <a:pPr marL="590400"/>
            <a:r>
              <a:rPr lang="en-GB" sz="2400" b="1" dirty="0" smtClean="0">
                <a:solidFill>
                  <a:srgbClr val="FFFFFF"/>
                </a:solidFill>
                <a:latin typeface="+mj-lt"/>
                <a:cs typeface="FoundrySterling-Bold"/>
              </a:rPr>
              <a:t>Background</a:t>
            </a:r>
            <a:endParaRPr lang="en-US" sz="2400" b="1" dirty="0">
              <a:solidFill>
                <a:schemeClr val="bg1"/>
              </a:solidFill>
              <a:latin typeface="+mj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137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 descr="http://porthole.rnli2.org.uk/The%20Hold/Fundraising%20and%20Communications/Fundraising%20Communications%20Services/RNLI%20document%20templates/Recommended%20RNLI%20PowerPoint%20photos/Bea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462320" y="3244334"/>
            <a:ext cx="42193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n-US" altLang="en-US" dirty="0">
                <a:solidFill>
                  <a:schemeClr val="tx2"/>
                </a:solidFill>
              </a:rPr>
              <a:t>Darren Spivey – Head of Corporate Finance</a:t>
            </a:r>
          </a:p>
        </p:txBody>
      </p:sp>
      <p:sp>
        <p:nvSpPr>
          <p:cNvPr id="5" name="Rectangle 4"/>
          <p:cNvSpPr/>
          <p:nvPr/>
        </p:nvSpPr>
        <p:spPr>
          <a:xfrm>
            <a:off x="679450" y="1736289"/>
            <a:ext cx="53848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GB" altLang="en-US" sz="2000" b="1" dirty="0" smtClean="0"/>
              <a:t> It’s </a:t>
            </a:r>
            <a:r>
              <a:rPr lang="en-GB" altLang="en-US" sz="2000" b="1" dirty="0"/>
              <a:t>the story we tell… done well it </a:t>
            </a:r>
            <a:r>
              <a:rPr lang="en-GB" altLang="en-US" sz="2000" b="1" dirty="0" smtClean="0"/>
              <a:t>can:</a:t>
            </a:r>
          </a:p>
          <a:p>
            <a:pPr eaLnBrk="1" hangingPunct="1">
              <a:lnSpc>
                <a:spcPct val="90000"/>
              </a:lnSpc>
              <a:defRPr/>
            </a:pPr>
            <a:endParaRPr lang="en-GB" altLang="en-US" sz="2000" dirty="0"/>
          </a:p>
          <a:p>
            <a:pPr marL="457200" indent="-457200" eaLnBrk="1" hangingPunct="1">
              <a:lnSpc>
                <a:spcPct val="90000"/>
              </a:lnSpc>
              <a:buFont typeface="Wingdings" panose="05000000000000000000" pitchFamily="2" charset="2"/>
              <a:buChar char="ü"/>
              <a:defRPr/>
            </a:pPr>
            <a:r>
              <a:rPr lang="en-GB" altLang="en-US" sz="2000" dirty="0"/>
              <a:t>Engage the reader</a:t>
            </a:r>
          </a:p>
          <a:p>
            <a:pPr marL="457200" indent="-457200" eaLnBrk="1" hangingPunct="1">
              <a:lnSpc>
                <a:spcPct val="90000"/>
              </a:lnSpc>
              <a:buFont typeface="Wingdings" panose="05000000000000000000" pitchFamily="2" charset="2"/>
              <a:buChar char="ü"/>
              <a:defRPr/>
            </a:pPr>
            <a:r>
              <a:rPr lang="en-GB" altLang="en-US" sz="2000" dirty="0"/>
              <a:t>Create a positive perception</a:t>
            </a:r>
          </a:p>
          <a:p>
            <a:pPr marL="457200" indent="-457200" eaLnBrk="1" hangingPunct="1">
              <a:lnSpc>
                <a:spcPct val="90000"/>
              </a:lnSpc>
              <a:buFont typeface="Wingdings" panose="05000000000000000000" pitchFamily="2" charset="2"/>
              <a:buChar char="ü"/>
              <a:defRPr/>
            </a:pPr>
            <a:r>
              <a:rPr lang="en-GB" altLang="en-US" sz="2000" dirty="0"/>
              <a:t>Demonstrates Compliance</a:t>
            </a:r>
          </a:p>
          <a:p>
            <a:pPr marL="457200" indent="-457200" eaLnBrk="1" hangingPunct="1">
              <a:lnSpc>
                <a:spcPct val="90000"/>
              </a:lnSpc>
              <a:buFont typeface="Wingdings" panose="05000000000000000000" pitchFamily="2" charset="2"/>
              <a:buChar char="ü"/>
              <a:defRPr/>
            </a:pPr>
            <a:r>
              <a:rPr lang="en-GB" altLang="en-US" sz="2000" dirty="0"/>
              <a:t>Builds Public Trust </a:t>
            </a:r>
          </a:p>
          <a:p>
            <a:pPr marL="457200" indent="-457200" eaLnBrk="1" hangingPunct="1">
              <a:lnSpc>
                <a:spcPct val="90000"/>
              </a:lnSpc>
              <a:buFont typeface="Wingdings" panose="05000000000000000000" pitchFamily="2" charset="2"/>
              <a:buChar char="ü"/>
              <a:defRPr/>
            </a:pPr>
            <a:r>
              <a:rPr lang="en-GB" altLang="en-US" sz="2000" dirty="0"/>
              <a:t>Official record - an archival asset for generations</a:t>
            </a:r>
          </a:p>
          <a:p>
            <a:pPr marL="457200" indent="-457200" eaLnBrk="1" hangingPunct="1">
              <a:lnSpc>
                <a:spcPct val="90000"/>
              </a:lnSpc>
              <a:buFont typeface="Wingdings" panose="05000000000000000000" pitchFamily="2" charset="2"/>
              <a:buChar char="ü"/>
              <a:defRPr/>
            </a:pPr>
            <a:r>
              <a:rPr lang="en-GB" altLang="en-US" sz="2000" dirty="0"/>
              <a:t>Improves decision making and planning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0" y="706998"/>
            <a:ext cx="4651382" cy="525745"/>
          </a:xfrm>
          <a:prstGeom prst="rect">
            <a:avLst/>
          </a:prstGeom>
          <a:solidFill>
            <a:srgbClr val="EF82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7675">
              <a:defRPr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9pPr>
          </a:lstStyle>
          <a:p>
            <a:pPr marL="590400"/>
            <a:r>
              <a:rPr lang="en-US" sz="2400" b="1" dirty="0" smtClean="0">
                <a:solidFill>
                  <a:schemeClr val="bg1"/>
                </a:solidFill>
                <a:latin typeface="+mj-lt"/>
                <a:cs typeface="Arial" charset="0"/>
              </a:rPr>
              <a:t>Benefits of ARA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0" y="611748"/>
            <a:ext cx="4651382" cy="525745"/>
          </a:xfrm>
          <a:prstGeom prst="rect">
            <a:avLst/>
          </a:prstGeom>
          <a:solidFill>
            <a:srgbClr val="EF82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7675">
              <a:defRPr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9pPr>
          </a:lstStyle>
          <a:p>
            <a:pPr marL="590400"/>
            <a:r>
              <a:rPr lang="en-US" sz="2400" b="1" dirty="0" smtClean="0">
                <a:solidFill>
                  <a:schemeClr val="bg1"/>
                </a:solidFill>
                <a:latin typeface="+mj-lt"/>
                <a:cs typeface="Arial" charset="0"/>
              </a:rPr>
              <a:t>Benefits of ARA </a:t>
            </a:r>
          </a:p>
        </p:txBody>
      </p:sp>
    </p:spTree>
    <p:extLst>
      <p:ext uri="{BB962C8B-B14F-4D97-AF65-F5344CB8AC3E}">
        <p14:creationId xmlns:p14="http://schemas.microsoft.com/office/powerpoint/2010/main" val="116653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82" y="294482"/>
            <a:ext cx="8128000" cy="637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14450" y="2124519"/>
            <a:ext cx="184731" cy="6186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09600" indent="-609600" eaLnBrk="1" hangingPunct="1">
              <a:lnSpc>
                <a:spcPct val="90000"/>
              </a:lnSpc>
            </a:pPr>
            <a:endParaRPr lang="en-GB" altLang="en-US" dirty="0"/>
          </a:p>
          <a:p>
            <a:endParaRPr lang="en-GB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247650" y="452998"/>
            <a:ext cx="5067300" cy="525745"/>
          </a:xfrm>
          <a:prstGeom prst="rect">
            <a:avLst/>
          </a:prstGeom>
          <a:solidFill>
            <a:srgbClr val="EF82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7675">
              <a:defRPr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9pPr>
          </a:lstStyle>
          <a:p>
            <a:pPr marL="590400"/>
            <a:r>
              <a:rPr lang="en-US" sz="2400" b="1" dirty="0" smtClean="0">
                <a:solidFill>
                  <a:schemeClr val="bg1"/>
                </a:solidFill>
                <a:latin typeface="+mj-lt"/>
                <a:cs typeface="Arial" charset="0"/>
              </a:rPr>
              <a:t>One Courageous Community</a:t>
            </a:r>
            <a:endParaRPr lang="en-US" sz="2400" b="1" dirty="0">
              <a:solidFill>
                <a:schemeClr val="bg1"/>
              </a:solidFill>
              <a:latin typeface="+mj-lt"/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9162" y="1394539"/>
            <a:ext cx="7680692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GB" altLang="en-US" sz="2000" b="1" dirty="0" smtClean="0"/>
              <a:t>What we did well according </a:t>
            </a:r>
            <a:r>
              <a:rPr lang="en-GB" altLang="en-US" sz="2000" b="1" dirty="0"/>
              <a:t>to PWC</a:t>
            </a:r>
            <a:r>
              <a:rPr lang="en-GB" altLang="en-US" sz="2000" b="1" dirty="0" smtClean="0"/>
              <a:t>: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GB" altLang="en-US" sz="2000" dirty="0"/>
          </a:p>
          <a:p>
            <a:pPr marL="285750" indent="-285750" eaLnBrk="1" hangingPunct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GB" altLang="en-US" sz="2000" dirty="0"/>
              <a:t>Honest, transparent and engaging</a:t>
            </a:r>
          </a:p>
          <a:p>
            <a:pPr marL="285750" indent="-285750" eaLnBrk="1" hangingPunct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GB" altLang="en-US" sz="2000" dirty="0"/>
              <a:t>Clear explanation of strategy; achievements; ways of working; impact</a:t>
            </a:r>
          </a:p>
          <a:p>
            <a:pPr marL="285750" indent="-285750" eaLnBrk="1" hangingPunct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GB" altLang="en-US" sz="2000" dirty="0"/>
              <a:t>Long term priorities and goals to 2024</a:t>
            </a:r>
          </a:p>
          <a:p>
            <a:pPr marL="285750" indent="-285750" eaLnBrk="1" hangingPunct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GB" altLang="en-US" sz="2000" dirty="0"/>
              <a:t>Clear sustainability reporting</a:t>
            </a:r>
          </a:p>
          <a:p>
            <a:pPr marL="285750" indent="-285750" eaLnBrk="1" hangingPunct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GB" altLang="en-US" sz="2000" dirty="0"/>
              <a:t>Environment, community and individual impacts explained</a:t>
            </a:r>
          </a:p>
          <a:p>
            <a:pPr marL="285750" indent="-285750" eaLnBrk="1" hangingPunct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GB" altLang="en-US" sz="2000" dirty="0"/>
              <a:t>Fundraising transparency</a:t>
            </a:r>
          </a:p>
          <a:p>
            <a:pPr marL="285750" indent="-285750" eaLnBrk="1" hangingPunct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GB" altLang="en-US" sz="2000" dirty="0"/>
              <a:t>‘Case studies are simply great’</a:t>
            </a:r>
          </a:p>
        </p:txBody>
      </p:sp>
    </p:spTree>
    <p:extLst>
      <p:ext uri="{BB962C8B-B14F-4D97-AF65-F5344CB8AC3E}">
        <p14:creationId xmlns:p14="http://schemas.microsoft.com/office/powerpoint/2010/main" val="13551720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porthole.rnli2.org.uk/The%20Hold/Fundraising%20and%20Communications/Fundraising%20Communications%20Services/RNLI%20document%20templates/Recommended%20RNLI%20PowerPoint%20photos/Mersey_small_50p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3647"/>
            <a:ext cx="9144000" cy="699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844550" y="1288187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609600" indent="-609600" eaLnBrk="1" hangingPunct="1">
              <a:buFontTx/>
              <a:buNone/>
            </a:pPr>
            <a:r>
              <a:rPr lang="en-GB" altLang="en-US" sz="2000" b="1" dirty="0"/>
              <a:t>Overview of key elements:</a:t>
            </a:r>
          </a:p>
          <a:p>
            <a:pPr marL="285750" indent="-285750" eaLnBrk="1" hangingPunct="1">
              <a:buFont typeface="Wingdings" panose="05000000000000000000" pitchFamily="2" charset="2"/>
              <a:buChar char="ü"/>
            </a:pPr>
            <a:r>
              <a:rPr lang="en-GB" altLang="en-US" sz="2000" dirty="0"/>
              <a:t>Multi-disciplined team to lead</a:t>
            </a:r>
          </a:p>
          <a:p>
            <a:pPr marL="285750" indent="-285750" eaLnBrk="1" hangingPunct="1">
              <a:buFont typeface="Wingdings" panose="05000000000000000000" pitchFamily="2" charset="2"/>
              <a:buChar char="ü"/>
            </a:pPr>
            <a:r>
              <a:rPr lang="en-GB" altLang="en-US" sz="2000" dirty="0"/>
              <a:t>Overall lead is corporate affairs</a:t>
            </a:r>
          </a:p>
          <a:p>
            <a:pPr marL="285750" indent="-285750" eaLnBrk="1" hangingPunct="1">
              <a:buFont typeface="Wingdings" panose="05000000000000000000" pitchFamily="2" charset="2"/>
              <a:buChar char="ü"/>
            </a:pPr>
            <a:r>
              <a:rPr lang="en-GB" altLang="en-US" sz="2000" dirty="0"/>
              <a:t>Experts input, but one lead writer</a:t>
            </a:r>
          </a:p>
          <a:p>
            <a:pPr marL="285750" indent="-285750" eaLnBrk="1" hangingPunct="1">
              <a:buFont typeface="Wingdings" panose="05000000000000000000" pitchFamily="2" charset="2"/>
              <a:buChar char="ü"/>
            </a:pPr>
            <a:r>
              <a:rPr lang="en-GB" altLang="en-US" sz="2000" dirty="0"/>
              <a:t>Accounting overview and SORP-led</a:t>
            </a:r>
          </a:p>
          <a:p>
            <a:pPr marL="285750" indent="-285750" eaLnBrk="1" hangingPunct="1">
              <a:buFont typeface="Wingdings" panose="05000000000000000000" pitchFamily="2" charset="2"/>
              <a:buChar char="ü"/>
            </a:pPr>
            <a:r>
              <a:rPr lang="en-GB" altLang="en-US" sz="2000" dirty="0"/>
              <a:t>Good auditor expertise and input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0" y="503798"/>
            <a:ext cx="4651382" cy="525745"/>
          </a:xfrm>
          <a:prstGeom prst="rect">
            <a:avLst/>
          </a:prstGeom>
          <a:solidFill>
            <a:srgbClr val="EF82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7675">
              <a:defRPr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9pPr>
          </a:lstStyle>
          <a:p>
            <a:pPr marL="590400"/>
            <a:r>
              <a:rPr lang="en-US" sz="2400" b="1" dirty="0" smtClean="0">
                <a:solidFill>
                  <a:schemeClr val="bg1"/>
                </a:solidFill>
                <a:latin typeface="+mj-lt"/>
                <a:cs typeface="Arial" charset="0"/>
              </a:rPr>
              <a:t>Overall Process</a:t>
            </a:r>
            <a:endParaRPr lang="en-US" sz="2400" b="1" dirty="0">
              <a:solidFill>
                <a:schemeClr val="bg1"/>
              </a:solidFill>
              <a:latin typeface="+mj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32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" y="419100"/>
            <a:ext cx="8128000" cy="637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14450" y="2124519"/>
            <a:ext cx="184731" cy="6186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09600" indent="-609600" eaLnBrk="1" hangingPunct="1">
              <a:lnSpc>
                <a:spcPct val="90000"/>
              </a:lnSpc>
            </a:pPr>
            <a:endParaRPr lang="en-GB" altLang="en-US" dirty="0"/>
          </a:p>
          <a:p>
            <a:endParaRPr lang="en-GB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0" y="535548"/>
            <a:ext cx="4651382" cy="525745"/>
          </a:xfrm>
          <a:prstGeom prst="rect">
            <a:avLst/>
          </a:prstGeom>
          <a:solidFill>
            <a:srgbClr val="EF82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7675">
              <a:defRPr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9pPr>
          </a:lstStyle>
          <a:p>
            <a:pPr marL="590400"/>
            <a:r>
              <a:rPr lang="en-US" sz="2400" b="1" dirty="0" smtClean="0">
                <a:solidFill>
                  <a:schemeClr val="bg1"/>
                </a:solidFill>
                <a:latin typeface="+mj-lt"/>
                <a:cs typeface="Arial" charset="0"/>
              </a:rPr>
              <a:t>Report Procedures</a:t>
            </a:r>
            <a:endParaRPr lang="en-US" sz="2400" b="1" dirty="0">
              <a:solidFill>
                <a:schemeClr val="bg1"/>
              </a:solidFill>
              <a:latin typeface="+mj-lt"/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9630" y="1267539"/>
            <a:ext cx="6903044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GB" altLang="en-US" sz="2000" dirty="0" smtClean="0"/>
              <a:t>Stories and successes gathered through the year</a:t>
            </a:r>
          </a:p>
          <a:p>
            <a:pPr marL="342900" indent="-342900" eaLnBrk="1" hangingPunct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GB" altLang="en-US" sz="2000" dirty="0" smtClean="0"/>
              <a:t>ARA management team convene, agree schedule and review </a:t>
            </a:r>
          </a:p>
          <a:p>
            <a:pPr marL="342900" indent="-342900" eaLnBrk="1" hangingPunct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GB" altLang="en-US" sz="2000" dirty="0" smtClean="0"/>
              <a:t>Themes identified and shaped with stakeholders</a:t>
            </a:r>
          </a:p>
          <a:p>
            <a:pPr marL="342900" indent="-342900" eaLnBrk="1" hangingPunct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GB" altLang="en-US" sz="2000" dirty="0" smtClean="0"/>
              <a:t>Conceptual design and themes authorised by Executive</a:t>
            </a:r>
          </a:p>
          <a:p>
            <a:pPr marL="342900" indent="-342900" eaLnBrk="1" hangingPunct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GB" altLang="en-US" sz="2000" dirty="0" smtClean="0"/>
              <a:t>Subject matter experts contribute content</a:t>
            </a:r>
          </a:p>
          <a:p>
            <a:pPr marL="342900" indent="-342900" eaLnBrk="1" hangingPunct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GB" altLang="en-US" sz="2000" dirty="0" smtClean="0"/>
              <a:t>One writer ensures consistent tone and style</a:t>
            </a:r>
          </a:p>
          <a:p>
            <a:pPr marL="342900" indent="-342900" eaLnBrk="1" hangingPunct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GB" altLang="en-US" sz="2000" dirty="0" smtClean="0"/>
              <a:t>Integration with annual accounts and alignment</a:t>
            </a: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GB" altLang="en-US" sz="2000" dirty="0" smtClean="0"/>
              <a:t>Creative </a:t>
            </a:r>
            <a:r>
              <a:rPr lang="en-GB" altLang="en-US" sz="2000" dirty="0"/>
              <a:t>source </a:t>
            </a:r>
            <a:r>
              <a:rPr lang="en-GB" altLang="en-US" sz="2000" dirty="0" smtClean="0"/>
              <a:t>visuals </a:t>
            </a:r>
            <a:r>
              <a:rPr lang="en-GB" altLang="en-US" sz="2000" dirty="0"/>
              <a:t>and design </a:t>
            </a:r>
            <a:r>
              <a:rPr lang="en-GB" altLang="en-US" sz="2000" dirty="0" smtClean="0"/>
              <a:t>on/offline publication </a:t>
            </a:r>
            <a:endParaRPr lang="en-GB" altLang="en-US" sz="2000" dirty="0"/>
          </a:p>
          <a:p>
            <a:pPr marL="342900" indent="-342900" eaLnBrk="1" hangingPunct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GB" altLang="en-US" sz="2000" dirty="0" smtClean="0"/>
              <a:t>Final Proof stakeholder input and approvals </a:t>
            </a:r>
          </a:p>
          <a:p>
            <a:pPr marL="342900" indent="-342900" eaLnBrk="1" hangingPunct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GB" altLang="en-US" sz="2000" dirty="0" smtClean="0"/>
              <a:t>Exec and Trustees sign off</a:t>
            </a:r>
          </a:p>
        </p:txBody>
      </p:sp>
    </p:spTree>
    <p:extLst>
      <p:ext uri="{BB962C8B-B14F-4D97-AF65-F5344CB8AC3E}">
        <p14:creationId xmlns:p14="http://schemas.microsoft.com/office/powerpoint/2010/main" val="11919004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82" y="289812"/>
            <a:ext cx="8128000" cy="637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14450" y="2124519"/>
            <a:ext cx="184731" cy="6186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09600" indent="-609600" eaLnBrk="1" hangingPunct="1">
              <a:lnSpc>
                <a:spcPct val="90000"/>
              </a:lnSpc>
            </a:pPr>
            <a:endParaRPr lang="en-GB" altLang="en-US" dirty="0"/>
          </a:p>
          <a:p>
            <a:endParaRPr lang="en-GB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0" y="522848"/>
            <a:ext cx="4651382" cy="525745"/>
          </a:xfrm>
          <a:prstGeom prst="rect">
            <a:avLst/>
          </a:prstGeom>
          <a:solidFill>
            <a:srgbClr val="EF82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7675">
              <a:defRPr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9pPr>
          </a:lstStyle>
          <a:p>
            <a:pPr marL="590400"/>
            <a:r>
              <a:rPr lang="en-US" sz="2400" b="1" dirty="0" smtClean="0">
                <a:solidFill>
                  <a:schemeClr val="bg1"/>
                </a:solidFill>
                <a:latin typeface="+mj-lt"/>
                <a:cs typeface="Arial" charset="0"/>
              </a:rPr>
              <a:t>Report </a:t>
            </a:r>
            <a:r>
              <a:rPr lang="en-US" sz="2400" b="1" dirty="0">
                <a:solidFill>
                  <a:schemeClr val="bg1"/>
                </a:solidFill>
                <a:latin typeface="+mj-lt"/>
                <a:cs typeface="Arial" charset="0"/>
              </a:rPr>
              <a:t>T</a:t>
            </a:r>
            <a:r>
              <a:rPr lang="en-US" sz="2400" b="1" dirty="0" smtClean="0">
                <a:solidFill>
                  <a:schemeClr val="bg1"/>
                </a:solidFill>
                <a:latin typeface="+mj-lt"/>
                <a:cs typeface="Arial" charset="0"/>
              </a:rPr>
              <a:t>ips</a:t>
            </a:r>
            <a:endParaRPr lang="en-US" sz="2400" b="1" dirty="0">
              <a:solidFill>
                <a:schemeClr val="bg1"/>
              </a:solidFill>
              <a:latin typeface="+mj-lt"/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4532" y="1267538"/>
            <a:ext cx="5484130" cy="26961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GB" altLang="en-US" sz="2000" dirty="0"/>
              <a:t>Create a theme </a:t>
            </a: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GB" altLang="en-US" sz="2000" dirty="0"/>
              <a:t>Keep it simple and language accessible </a:t>
            </a: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GB" altLang="en-US" sz="2000" dirty="0"/>
              <a:t>Answer ‘so what’?</a:t>
            </a:r>
          </a:p>
          <a:p>
            <a:pPr marL="1085850" lvl="2" indent="-285750" eaLnBrk="1" hangingPunct="1">
              <a:lnSpc>
                <a:spcPct val="90000"/>
              </a:lnSpc>
              <a:buFont typeface="Wingdings" panose="05000000000000000000" pitchFamily="2" charset="2"/>
              <a:buChar char="ü"/>
              <a:defRPr/>
            </a:pPr>
            <a:r>
              <a:rPr lang="en-GB" altLang="en-US" sz="1600" dirty="0"/>
              <a:t>Case study impact – power of personal storytelling</a:t>
            </a:r>
          </a:p>
          <a:p>
            <a:pPr marL="1085850" lvl="2" indent="-285750" eaLnBrk="1" hangingPunct="1">
              <a:lnSpc>
                <a:spcPct val="90000"/>
              </a:lnSpc>
              <a:buFont typeface="Wingdings" panose="05000000000000000000" pitchFamily="2" charset="2"/>
              <a:buChar char="ü"/>
              <a:defRPr/>
            </a:pPr>
            <a:r>
              <a:rPr lang="en-GB" altLang="en-US" sz="1600" dirty="0"/>
              <a:t>Show relevant achievements </a:t>
            </a: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GB" altLang="en-US" sz="2000" dirty="0"/>
              <a:t>Be honest and transparent</a:t>
            </a:r>
          </a:p>
          <a:p>
            <a:pPr marL="1143000" lvl="2" indent="-342900" eaLnBrk="1" hangingPunct="1">
              <a:lnSpc>
                <a:spcPct val="90000"/>
              </a:lnSpc>
              <a:buFont typeface="Wingdings" panose="05000000000000000000" pitchFamily="2" charset="2"/>
              <a:buChar char="ü"/>
              <a:defRPr/>
            </a:pPr>
            <a:r>
              <a:rPr lang="en-GB" altLang="en-US" sz="1600" dirty="0"/>
              <a:t>Use infographics to weave stats throughout</a:t>
            </a: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GB" altLang="en-US" sz="2000" dirty="0"/>
              <a:t>Seamless document/digitally enabled</a:t>
            </a: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GB" altLang="en-US" sz="2000" dirty="0"/>
              <a:t>Integrate corporate collateral - website</a:t>
            </a: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GB" altLang="en-US" sz="2000" dirty="0"/>
              <a:t>Publish and promote internally and externally</a:t>
            </a:r>
          </a:p>
        </p:txBody>
      </p:sp>
    </p:spTree>
    <p:extLst>
      <p:ext uri="{BB962C8B-B14F-4D97-AF65-F5344CB8AC3E}">
        <p14:creationId xmlns:p14="http://schemas.microsoft.com/office/powerpoint/2010/main" val="373120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82" y="289812"/>
            <a:ext cx="8128000" cy="637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14450" y="2124519"/>
            <a:ext cx="184731" cy="6186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09600" indent="-609600" eaLnBrk="1" hangingPunct="1">
              <a:lnSpc>
                <a:spcPct val="90000"/>
              </a:lnSpc>
            </a:pPr>
            <a:endParaRPr lang="en-GB" altLang="en-US" dirty="0"/>
          </a:p>
          <a:p>
            <a:endParaRPr lang="en-GB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0" y="408548"/>
            <a:ext cx="4651382" cy="525745"/>
          </a:xfrm>
          <a:prstGeom prst="rect">
            <a:avLst/>
          </a:prstGeom>
          <a:solidFill>
            <a:srgbClr val="EF82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7675">
              <a:defRPr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9pPr>
          </a:lstStyle>
          <a:p>
            <a:pPr marL="590400"/>
            <a:r>
              <a:rPr lang="en-US" sz="2400" b="1" dirty="0" smtClean="0">
                <a:solidFill>
                  <a:schemeClr val="bg1"/>
                </a:solidFill>
                <a:latin typeface="+mj-lt"/>
                <a:cs typeface="Arial" charset="0"/>
              </a:rPr>
              <a:t>Account Procedures</a:t>
            </a:r>
            <a:endParaRPr lang="en-US" sz="2400" b="1" dirty="0">
              <a:solidFill>
                <a:schemeClr val="bg1"/>
              </a:solidFill>
              <a:latin typeface="+mj-lt"/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9630" y="1419939"/>
            <a:ext cx="7639720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eaLnBrk="1" hangingPunct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GB" altLang="en-US" sz="2000" dirty="0"/>
              <a:t>Review and consider accounting and legal changes through the year </a:t>
            </a:r>
          </a:p>
          <a:p>
            <a:pPr marL="342900" indent="-342900" eaLnBrk="1" hangingPunct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GB" altLang="en-US" sz="2000" dirty="0"/>
              <a:t>Interim audit on controls</a:t>
            </a:r>
          </a:p>
          <a:p>
            <a:pPr marL="342900" indent="-342900" eaLnBrk="1" hangingPunct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GB" altLang="en-US" sz="2000" dirty="0"/>
              <a:t>Create formats for accounts and notes, pre </a:t>
            </a:r>
            <a:r>
              <a:rPr lang="en-GB" altLang="en-US" sz="2000" dirty="0" smtClean="0"/>
              <a:t>year end</a:t>
            </a:r>
            <a:endParaRPr lang="en-GB" altLang="en-US" sz="2000" dirty="0"/>
          </a:p>
          <a:p>
            <a:pPr marL="342900" indent="-342900" eaLnBrk="1" hangingPunct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GB" altLang="en-US" sz="2000" dirty="0"/>
              <a:t>Finish management accounts</a:t>
            </a:r>
          </a:p>
          <a:p>
            <a:pPr marL="342900" indent="-342900" eaLnBrk="1" hangingPunct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GB" altLang="en-US" sz="2000" dirty="0"/>
              <a:t>Year end and consolidation adjustments</a:t>
            </a:r>
          </a:p>
          <a:p>
            <a:pPr marL="342900" indent="-342900" eaLnBrk="1" hangingPunct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GB" altLang="en-US" sz="2000" dirty="0"/>
              <a:t>Prepare and review reconciliations</a:t>
            </a:r>
          </a:p>
          <a:p>
            <a:pPr marL="342900" indent="-342900" eaLnBrk="1" hangingPunct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GB" altLang="en-US" sz="2000" dirty="0"/>
              <a:t>Prepare and review accounts, consolidated and subsidiaries</a:t>
            </a:r>
          </a:p>
          <a:p>
            <a:pPr marL="342900" indent="-342900" eaLnBrk="1" hangingPunct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GB" altLang="en-US" sz="2000" dirty="0"/>
              <a:t>Prepare and review notes to accounts</a:t>
            </a:r>
          </a:p>
          <a:p>
            <a:pPr marL="342900" indent="-342900" eaLnBrk="1" hangingPunct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GB" altLang="en-US" sz="2000" dirty="0"/>
              <a:t>Final audit</a:t>
            </a:r>
          </a:p>
        </p:txBody>
      </p:sp>
    </p:spTree>
    <p:extLst>
      <p:ext uri="{BB962C8B-B14F-4D97-AF65-F5344CB8AC3E}">
        <p14:creationId xmlns:p14="http://schemas.microsoft.com/office/powerpoint/2010/main" val="9682958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82" y="289812"/>
            <a:ext cx="8128000" cy="637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14450" y="2124519"/>
            <a:ext cx="184731" cy="6186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09600" indent="-609600" eaLnBrk="1" hangingPunct="1">
              <a:lnSpc>
                <a:spcPct val="90000"/>
              </a:lnSpc>
            </a:pPr>
            <a:endParaRPr lang="en-GB" altLang="en-US" dirty="0"/>
          </a:p>
          <a:p>
            <a:endParaRPr lang="en-GB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0" y="522848"/>
            <a:ext cx="4651382" cy="525745"/>
          </a:xfrm>
          <a:prstGeom prst="rect">
            <a:avLst/>
          </a:prstGeom>
          <a:solidFill>
            <a:srgbClr val="EF82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7675">
              <a:defRPr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9pPr>
          </a:lstStyle>
          <a:p>
            <a:pPr marL="590400"/>
            <a:r>
              <a:rPr lang="en-US" sz="2400" b="1" dirty="0" smtClean="0">
                <a:solidFill>
                  <a:schemeClr val="bg1"/>
                </a:solidFill>
                <a:latin typeface="+mj-lt"/>
                <a:cs typeface="Arial" charset="0"/>
              </a:rPr>
              <a:t> Account Tips</a:t>
            </a:r>
            <a:endParaRPr lang="en-US" sz="2400" b="1" dirty="0">
              <a:solidFill>
                <a:schemeClr val="bg1"/>
              </a:solidFill>
              <a:latin typeface="+mj-lt"/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9630" y="1267539"/>
            <a:ext cx="709469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eaLnBrk="1" hangingPunct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GB" altLang="en-US" sz="2000" dirty="0" smtClean="0"/>
              <a:t>Keep on top of changes  - use </a:t>
            </a:r>
            <a:r>
              <a:rPr lang="en-GB" altLang="en-US" sz="2000" dirty="0"/>
              <a:t>advisors, networks </a:t>
            </a:r>
            <a:r>
              <a:rPr lang="en-GB" altLang="en-US" sz="2000" dirty="0" smtClean="0"/>
              <a:t>and internet</a:t>
            </a:r>
            <a:endParaRPr lang="en-GB" altLang="en-US" sz="2000" dirty="0"/>
          </a:p>
          <a:p>
            <a:pPr marL="457200" indent="-457200" eaLnBrk="1" hangingPunct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GB" altLang="en-US" sz="2000" dirty="0"/>
              <a:t>Use auditors in the same </a:t>
            </a:r>
            <a:r>
              <a:rPr lang="en-GB" altLang="en-US" sz="2000" dirty="0" smtClean="0"/>
              <a:t>way</a:t>
            </a:r>
            <a:endParaRPr lang="en-GB" altLang="en-US" sz="2000" dirty="0"/>
          </a:p>
          <a:p>
            <a:pPr marL="457200" indent="-457200" eaLnBrk="1" hangingPunct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GB" altLang="en-US" sz="2000" dirty="0"/>
              <a:t>Do as much as you can before year end</a:t>
            </a:r>
          </a:p>
          <a:p>
            <a:pPr marL="457200" indent="-457200" eaLnBrk="1" hangingPunct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GB" altLang="en-US" sz="2000" dirty="0"/>
              <a:t>Don’t concentrate just on the numbers</a:t>
            </a:r>
          </a:p>
          <a:p>
            <a:pPr marL="457200" indent="-457200" eaLnBrk="1" hangingPunct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GB" altLang="en-US" sz="2000" dirty="0" smtClean="0"/>
              <a:t>Think </a:t>
            </a:r>
            <a:r>
              <a:rPr lang="en-GB" altLang="en-US" sz="2000" dirty="0"/>
              <a:t>about your charitable objectives in all that you produce.</a:t>
            </a:r>
          </a:p>
          <a:p>
            <a:pPr marL="457200" indent="-4572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GB" altLang="en-US" sz="2000" dirty="0"/>
              <a:t>Look at the flow of the whole document and get involved</a:t>
            </a:r>
          </a:p>
          <a:p>
            <a:pPr marL="457200" indent="-457200" eaLnBrk="1" hangingPunct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GB" altLang="en-US" sz="2000" dirty="0" smtClean="0"/>
              <a:t>Governance </a:t>
            </a:r>
            <a:r>
              <a:rPr lang="en-GB" altLang="en-US" sz="2000" dirty="0"/>
              <a:t>is just as important as the </a:t>
            </a:r>
            <a:r>
              <a:rPr lang="en-GB" altLang="en-US" sz="2000" dirty="0" smtClean="0"/>
              <a:t>accounts</a:t>
            </a:r>
            <a:endParaRPr lang="en-GB" altLang="en-US" sz="2000" dirty="0"/>
          </a:p>
          <a:p>
            <a:pPr marL="457200" indent="-457200" eaLnBrk="1" hangingPunct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GB" altLang="en-US" sz="2000" dirty="0"/>
              <a:t>Be part of the story!</a:t>
            </a:r>
          </a:p>
        </p:txBody>
      </p:sp>
    </p:spTree>
    <p:extLst>
      <p:ext uri="{BB962C8B-B14F-4D97-AF65-F5344CB8AC3E}">
        <p14:creationId xmlns:p14="http://schemas.microsoft.com/office/powerpoint/2010/main" val="22141564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sius Paper">
  <a:themeElements>
    <a:clrScheme name="Masius Paper 9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66FF33"/>
      </a:accent1>
      <a:accent2>
        <a:srgbClr val="CC66FF"/>
      </a:accent2>
      <a:accent3>
        <a:srgbClr val="FFFFFF"/>
      </a:accent3>
      <a:accent4>
        <a:srgbClr val="000000"/>
      </a:accent4>
      <a:accent5>
        <a:srgbClr val="B8FFAD"/>
      </a:accent5>
      <a:accent6>
        <a:srgbClr val="B95CE7"/>
      </a:accent6>
      <a:hlink>
        <a:srgbClr val="FF9933"/>
      </a:hlink>
      <a:folHlink>
        <a:srgbClr val="66CCFF"/>
      </a:folHlink>
    </a:clrScheme>
    <a:fontScheme name="Masius Paper">
      <a:majorFont>
        <a:latin typeface="Helvetica 55 Roman"/>
        <a:ea typeface=""/>
        <a:cs typeface=""/>
      </a:majorFont>
      <a:minorFont>
        <a:latin typeface="Helvetica 55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 55 Roman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 55 Roman" pitchFamily="34" charset="0"/>
          </a:defRPr>
        </a:defPPr>
      </a:lstStyle>
    </a:lnDef>
  </a:objectDefaults>
  <a:extraClrSchemeLst>
    <a:extraClrScheme>
      <a:clrScheme name="Masius Pap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ius Paper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ius Paper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ius Paper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ius Pape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ius Pape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ius Pape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ius Paper 8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66FF33"/>
        </a:accent1>
        <a:accent2>
          <a:srgbClr val="CC66FF"/>
        </a:accent2>
        <a:accent3>
          <a:srgbClr val="AAAAAA"/>
        </a:accent3>
        <a:accent4>
          <a:srgbClr val="DADADA"/>
        </a:accent4>
        <a:accent5>
          <a:srgbClr val="B8FFAD"/>
        </a:accent5>
        <a:accent6>
          <a:srgbClr val="B95CE7"/>
        </a:accent6>
        <a:hlink>
          <a:srgbClr val="FF9933"/>
        </a:hlink>
        <a:folHlink>
          <a:srgbClr val="66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ius Paper 9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66FF33"/>
        </a:accent1>
        <a:accent2>
          <a:srgbClr val="CC66FF"/>
        </a:accent2>
        <a:accent3>
          <a:srgbClr val="FFFFFF"/>
        </a:accent3>
        <a:accent4>
          <a:srgbClr val="000000"/>
        </a:accent4>
        <a:accent5>
          <a:srgbClr val="B8FFAD"/>
        </a:accent5>
        <a:accent6>
          <a:srgbClr val="B95CE7"/>
        </a:accent6>
        <a:hlink>
          <a:srgbClr val="FF9933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Masius Paper 9">
    <a:dk1>
      <a:srgbClr val="000000"/>
    </a:dk1>
    <a:lt1>
      <a:srgbClr val="FFFFFF"/>
    </a:lt1>
    <a:dk2>
      <a:srgbClr val="FFFFFF"/>
    </a:dk2>
    <a:lt2>
      <a:srgbClr val="808080"/>
    </a:lt2>
    <a:accent1>
      <a:srgbClr val="66FF33"/>
    </a:accent1>
    <a:accent2>
      <a:srgbClr val="CC66FF"/>
    </a:accent2>
    <a:accent3>
      <a:srgbClr val="FFFFFF"/>
    </a:accent3>
    <a:accent4>
      <a:srgbClr val="000000"/>
    </a:accent4>
    <a:accent5>
      <a:srgbClr val="B8FFAD"/>
    </a:accent5>
    <a:accent6>
      <a:srgbClr val="B95CE7"/>
    </a:accent6>
    <a:hlink>
      <a:srgbClr val="FF9933"/>
    </a:hlink>
    <a:folHlink>
      <a:srgbClr val="66CCFF"/>
    </a:folHlink>
  </a:clrScheme>
</a:themeOverride>
</file>

<file path=ppt/theme/themeOverride2.xml><?xml version="1.0" encoding="utf-8"?>
<a:themeOverride xmlns:a="http://schemas.openxmlformats.org/drawingml/2006/main">
  <a:clrScheme name="Masius Paper 9">
    <a:dk1>
      <a:srgbClr val="000000"/>
    </a:dk1>
    <a:lt1>
      <a:srgbClr val="FFFFFF"/>
    </a:lt1>
    <a:dk2>
      <a:srgbClr val="FFFFFF"/>
    </a:dk2>
    <a:lt2>
      <a:srgbClr val="808080"/>
    </a:lt2>
    <a:accent1>
      <a:srgbClr val="66FF33"/>
    </a:accent1>
    <a:accent2>
      <a:srgbClr val="CC66FF"/>
    </a:accent2>
    <a:accent3>
      <a:srgbClr val="FFFFFF"/>
    </a:accent3>
    <a:accent4>
      <a:srgbClr val="000000"/>
    </a:accent4>
    <a:accent5>
      <a:srgbClr val="B8FFAD"/>
    </a:accent5>
    <a:accent6>
      <a:srgbClr val="B95CE7"/>
    </a:accent6>
    <a:hlink>
      <a:srgbClr val="FF9933"/>
    </a:hlink>
    <a:folHlink>
      <a:srgbClr val="66CCFF"/>
    </a:folHlink>
  </a:clrScheme>
</a:themeOverride>
</file>

<file path=ppt/theme/themeOverride3.xml><?xml version="1.0" encoding="utf-8"?>
<a:themeOverride xmlns:a="http://schemas.openxmlformats.org/drawingml/2006/main">
  <a:clrScheme name="Masius Paper 9">
    <a:dk1>
      <a:srgbClr val="000000"/>
    </a:dk1>
    <a:lt1>
      <a:srgbClr val="FFFFFF"/>
    </a:lt1>
    <a:dk2>
      <a:srgbClr val="FFFFFF"/>
    </a:dk2>
    <a:lt2>
      <a:srgbClr val="808080"/>
    </a:lt2>
    <a:accent1>
      <a:srgbClr val="66FF33"/>
    </a:accent1>
    <a:accent2>
      <a:srgbClr val="CC66FF"/>
    </a:accent2>
    <a:accent3>
      <a:srgbClr val="FFFFFF"/>
    </a:accent3>
    <a:accent4>
      <a:srgbClr val="000000"/>
    </a:accent4>
    <a:accent5>
      <a:srgbClr val="B8FFAD"/>
    </a:accent5>
    <a:accent6>
      <a:srgbClr val="B95CE7"/>
    </a:accent6>
    <a:hlink>
      <a:srgbClr val="FF9933"/>
    </a:hlink>
    <a:folHlink>
      <a:srgbClr val="66CCFF"/>
    </a:folHlink>
  </a:clrScheme>
</a:themeOverride>
</file>

<file path=ppt/theme/themeOverride4.xml><?xml version="1.0" encoding="utf-8"?>
<a:themeOverride xmlns:a="http://schemas.openxmlformats.org/drawingml/2006/main">
  <a:clrScheme name="Masius Paper 9">
    <a:dk1>
      <a:srgbClr val="000000"/>
    </a:dk1>
    <a:lt1>
      <a:srgbClr val="FFFFFF"/>
    </a:lt1>
    <a:dk2>
      <a:srgbClr val="FFFFFF"/>
    </a:dk2>
    <a:lt2>
      <a:srgbClr val="808080"/>
    </a:lt2>
    <a:accent1>
      <a:srgbClr val="66FF33"/>
    </a:accent1>
    <a:accent2>
      <a:srgbClr val="CC66FF"/>
    </a:accent2>
    <a:accent3>
      <a:srgbClr val="FFFFFF"/>
    </a:accent3>
    <a:accent4>
      <a:srgbClr val="000000"/>
    </a:accent4>
    <a:accent5>
      <a:srgbClr val="B8FFAD"/>
    </a:accent5>
    <a:accent6>
      <a:srgbClr val="B95CE7"/>
    </a:accent6>
    <a:hlink>
      <a:srgbClr val="FF9933"/>
    </a:hlink>
    <a:folHlink>
      <a:srgbClr val="66CCFF"/>
    </a:folHlink>
  </a:clrScheme>
</a:themeOverride>
</file>

<file path=ppt/theme/themeOverride5.xml><?xml version="1.0" encoding="utf-8"?>
<a:themeOverride xmlns:a="http://schemas.openxmlformats.org/drawingml/2006/main">
  <a:clrScheme name="Masius Paper 9">
    <a:dk1>
      <a:srgbClr val="000000"/>
    </a:dk1>
    <a:lt1>
      <a:srgbClr val="FFFFFF"/>
    </a:lt1>
    <a:dk2>
      <a:srgbClr val="FFFFFF"/>
    </a:dk2>
    <a:lt2>
      <a:srgbClr val="808080"/>
    </a:lt2>
    <a:accent1>
      <a:srgbClr val="66FF33"/>
    </a:accent1>
    <a:accent2>
      <a:srgbClr val="CC66FF"/>
    </a:accent2>
    <a:accent3>
      <a:srgbClr val="FFFFFF"/>
    </a:accent3>
    <a:accent4>
      <a:srgbClr val="000000"/>
    </a:accent4>
    <a:accent5>
      <a:srgbClr val="B8FFAD"/>
    </a:accent5>
    <a:accent6>
      <a:srgbClr val="B95CE7"/>
    </a:accent6>
    <a:hlink>
      <a:srgbClr val="FF9933"/>
    </a:hlink>
    <a:folHlink>
      <a:srgbClr val="66CC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476</Words>
  <Application>Microsoft Office PowerPoint</Application>
  <PresentationFormat>On-screen Show (4:3)</PresentationFormat>
  <Paragraphs>96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ＭＳ Ｐゴシック</vt:lpstr>
      <vt:lpstr>ＭＳ Ｐゴシック</vt:lpstr>
      <vt:lpstr>Arial</vt:lpstr>
      <vt:lpstr>Calibri</vt:lpstr>
      <vt:lpstr>FoundrySterling-Bold</vt:lpstr>
      <vt:lpstr>FoundrySterling-Book</vt:lpstr>
      <vt:lpstr>Helvetica 55 Roman</vt:lpstr>
      <vt:lpstr>Wingdings</vt:lpstr>
      <vt:lpstr>ヒラギノ角ゴ Pro W3</vt:lpstr>
      <vt:lpstr>Masius Paper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Publicis Groupe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edwqd</dc:title>
  <dc:creator>Re:Sources UK</dc:creator>
  <cp:lastModifiedBy>Nigel Davies</cp:lastModifiedBy>
  <cp:revision>348</cp:revision>
  <cp:lastPrinted>2015-09-22T08:54:49Z</cp:lastPrinted>
  <dcterms:created xsi:type="dcterms:W3CDTF">2014-06-03T14:13:35Z</dcterms:created>
  <dcterms:modified xsi:type="dcterms:W3CDTF">2016-12-21T09:25:43Z</dcterms:modified>
</cp:coreProperties>
</file>